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1198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Banking Application: Transaction and Recovery Protocols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41849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file details the "Smart Banking Application Implementing Transaction and Recovery Protocols," developed for the Advance Database Management System course. It showcases real-world banking functionalities and advanced DBMS concepts.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8916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by Sankalp Gupta (B.TECH CSE(AI) 3rd YEAR 2K22) to Dr. Deepak Verma.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83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Overview: Bank Management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08705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Bank Management System is a web-based application simulating real-world banking functionalities like money transfer and account management. It's a capstone project for the Advance Database Management System (CSE-S511) course, focusing on ensuring data consistency, atomicity, isolation, and durability (ACID properties).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6716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uses MySQL for database management, Flask for the backend, and HTML/CSS for a user-friendly frontend. Key features include safe, atomic money transfers, automatic transaction logging, and rollback on failure, demonstrating practical application of advanced DBMS concepts.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817364"/>
            <a:ext cx="6949202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Objectives of the Project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4256" y="1793200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3134" y="1821894"/>
            <a:ext cx="321350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377553" y="1863328"/>
            <a:ext cx="361414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Simulate Banking Operations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377553" y="2320528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Replicate real-world fund transfers between customer accounts using structured database procedures.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4256" y="3381613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83134" y="3410307"/>
            <a:ext cx="321350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377553" y="3451741"/>
            <a:ext cx="341197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 ACID Properties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377553" y="3908941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atomicity, consistency, isolation, and durability in all transaction processing.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4256" y="4970026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83134" y="4998720"/>
            <a:ext cx="321350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377553" y="5040154"/>
            <a:ext cx="442281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Utilise Stored Procedures &amp; Logging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377553" y="5497354"/>
            <a:ext cx="705219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and track each transaction for reliability and recoverability.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14256" y="6231969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83134" y="6260663"/>
            <a:ext cx="321350" cy="40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377553" y="6302097"/>
            <a:ext cx="33616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Apply Concurrency Control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377553" y="6759297"/>
            <a:ext cx="705219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 issues like dirty reads, lost updates, and deadlocks during simultaneous operations.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704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Utilised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914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85254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MySQL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493413"/>
            <a:ext cx="2329815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as the backend relational database for storing and managing account and transaction data, supporting stored procedures, logging, and concurrency control.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1914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985254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Flask (Python)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893493" y="3493413"/>
            <a:ext cx="232981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lightweight Python web framework for creating the frontend interface, handling HTTP requests, and connecting the user interface with the MySQL database.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1914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985254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HTML/CSS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06795" y="3493413"/>
            <a:ext cx="2329815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 structures the web pages, while CSS styles them, including layout, background images, tables, and input forms, ensuring a user-friendly and visually appealing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6944"/>
            <a:ext cx="47850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Design and Relationships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915829"/>
            <a:ext cx="7655362" cy="49950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615172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 Diagram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396835" y="6451044"/>
            <a:ext cx="67800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Entity-Relationship (ER) diagram logically structures the database, including entities like Account (acc_id, acc_name, balance) and Transaction_Log (log_id, sender_id, receiver_id, amount, status, log_time). It shows a one-to-many relationship between Account and Transaction_Log.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7461171" y="615172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Tables Used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61171" y="645104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acc_id (PK), acc_name (VARCHAR), balance (DECIMAL)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7461171" y="667214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transaction_log: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log_id (PK, Auto Increment), sender_id (FK), receiver_id (FK), amount (DECIMAL), status (VARCHAR), log_time (TIMESTAMP)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7461171" y="714839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Relationships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461171" y="7447717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transaction references two accounts (sender and receiver). The transaction_log maintains foreign key relationships with the accounts table using sender_id and receiver_id, with cascading rules ensuring referential integrity.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098" y="602218"/>
            <a:ext cx="7949803" cy="1119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DBMS Concepts Implemented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597098" y="1977747"/>
            <a:ext cx="7949803" cy="1284446"/>
          </a:xfrm>
          <a:prstGeom prst="roundRect">
            <a:avLst>
              <a:gd name="adj" fmla="val 557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5335" y="2155984"/>
            <a:ext cx="262973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Transaction Management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5335" y="2538174"/>
            <a:ext cx="7593330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ACID properties through stored procedures, with automatic rollback on failure using ROLLBACK and COMMIT.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97098" y="3432810"/>
            <a:ext cx="7949803" cy="1284446"/>
          </a:xfrm>
          <a:prstGeom prst="roundRect">
            <a:avLst>
              <a:gd name="adj" fmla="val 557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5335" y="3611047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Concurrency Control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75335" y="3993237"/>
            <a:ext cx="7593330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issues like double spending by locking rows during balance updates, ensuring transaction serializability.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7098" y="4887873"/>
            <a:ext cx="7949803" cy="1284446"/>
          </a:xfrm>
          <a:prstGeom prst="roundRect">
            <a:avLst>
              <a:gd name="adj" fmla="val 557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5335" y="5066109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Recovery Techniques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5335" y="5448300"/>
            <a:ext cx="7593330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Maintains a transaction_log table to record each transfer, enabling tracing for crash recovery and rollback.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97098" y="6342936"/>
            <a:ext cx="7949803" cy="1284446"/>
          </a:xfrm>
          <a:prstGeom prst="roundRect">
            <a:avLst>
              <a:gd name="adj" fmla="val 557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5335" y="6521172"/>
            <a:ext cx="322349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Query Optimization &amp; Indexing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75335" y="6903363"/>
            <a:ext cx="7593330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Optimizes frequently used queries by selecting necessary columns and using ORDER BY. Primary and foreign keys, along with indexing, ensure faster lookups and retrieval.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272" y="603409"/>
            <a:ext cx="5341977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Details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" y="1493044"/>
            <a:ext cx="930473" cy="13844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60828" y="1679138"/>
            <a:ext cx="416087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Stored Procedure for Money Transfer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860828" y="2096095"/>
            <a:ext cx="6631900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MySQL stored procedure, 'transfer_money', checks sender balance, deducts amount, adds to receiver, logs the transaction, and returns status.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2" y="2877503"/>
            <a:ext cx="930473" cy="16821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60828" y="3063597"/>
            <a:ext cx="393311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Safe Transaction Commit/Rollback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860828" y="3480554"/>
            <a:ext cx="6631900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Flask, 'cursor.callproc()' executes the procedure. 'db.commit()' is called on success, while 'db.rollback()' cancels transactions on error, preventing partial updates.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2" y="4559618"/>
            <a:ext cx="930473" cy="13844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60828" y="4745712"/>
            <a:ext cx="3176349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Displaying Transaction Logs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860828" y="5162669"/>
            <a:ext cx="6631900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queries 'transaction_log' ordered by 'log_time DESC' to display all past transactions, ensuring transparency.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72" y="5944076"/>
            <a:ext cx="930473" cy="16821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60828" y="6130171"/>
            <a:ext cx="3115508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Balance Update Mechanism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860828" y="6547128"/>
            <a:ext cx="6631900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Balances are securely updated within the stored procedure using atomic SQL UPDATE statements, preventing inconsistencies from concurrent access or page refreshes.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1" y="2844522"/>
            <a:ext cx="5072539" cy="25405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65758" y="700564"/>
            <a:ext cx="4496276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and Validation</a:t>
            </a:r>
            <a:endParaRPr lang="en-US" sz="3400" dirty="0"/>
          </a:p>
        </p:txBody>
      </p:sp>
      <p:sp>
        <p:nvSpPr>
          <p:cNvPr id="5" name="Shape 1"/>
          <p:cNvSpPr/>
          <p:nvPr/>
        </p:nvSpPr>
        <p:spPr>
          <a:xfrm>
            <a:off x="6065758" y="1491972"/>
            <a:ext cx="7985284" cy="4791551"/>
          </a:xfrm>
          <a:prstGeom prst="roundRect">
            <a:avLst>
              <a:gd name="adj" fmla="val 145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073378" y="1499592"/>
            <a:ext cx="7970044" cy="10082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238875" y="1606510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Case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836694" y="1606510"/>
            <a:ext cx="1255395" cy="79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(Sender → Receiver, Amount)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9430703" y="1606510"/>
            <a:ext cx="1255395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Expected Output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1024711" y="1606510"/>
            <a:ext cx="12553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 Result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12618720" y="1606510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6073378" y="2507813"/>
            <a:ext cx="7970044" cy="10082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238875" y="2614732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TC1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7836694" y="2614732"/>
            <a:ext cx="12553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→ 2, ₹100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9430703" y="2614732"/>
            <a:ext cx="1255395" cy="79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Amount transferred successfully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11024711" y="2614732"/>
            <a:ext cx="12553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expected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12618720" y="2614732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1300" dirty="0"/>
          </a:p>
        </p:txBody>
      </p:sp>
      <p:sp>
        <p:nvSpPr>
          <p:cNvPr id="18" name="Shape 14"/>
          <p:cNvSpPr/>
          <p:nvPr/>
        </p:nvSpPr>
        <p:spPr>
          <a:xfrm>
            <a:off x="6073378" y="3516035"/>
            <a:ext cx="7970044" cy="7434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238875" y="3622953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TC2</a:t>
            </a:r>
            <a:endParaRPr lang="en-US" sz="1300" dirty="0"/>
          </a:p>
        </p:txBody>
      </p:sp>
      <p:sp>
        <p:nvSpPr>
          <p:cNvPr id="20" name="Text 16"/>
          <p:cNvSpPr/>
          <p:nvPr/>
        </p:nvSpPr>
        <p:spPr>
          <a:xfrm>
            <a:off x="7836694" y="3622953"/>
            <a:ext cx="12553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→ 2, ₹0</a:t>
            </a:r>
            <a:endParaRPr lang="en-US" sz="1300" dirty="0"/>
          </a:p>
        </p:txBody>
      </p:sp>
      <p:sp>
        <p:nvSpPr>
          <p:cNvPr id="21" name="Text 17"/>
          <p:cNvSpPr/>
          <p:nvPr/>
        </p:nvSpPr>
        <p:spPr>
          <a:xfrm>
            <a:off x="9430703" y="3622953"/>
            <a:ext cx="1255395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Error: Invalid amount</a:t>
            </a:r>
            <a:endParaRPr lang="en-US" sz="1300" dirty="0"/>
          </a:p>
        </p:txBody>
      </p:sp>
      <p:sp>
        <p:nvSpPr>
          <p:cNvPr id="22" name="Text 18"/>
          <p:cNvSpPr/>
          <p:nvPr/>
        </p:nvSpPr>
        <p:spPr>
          <a:xfrm>
            <a:off x="11024711" y="3622953"/>
            <a:ext cx="12553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 shown</a:t>
            </a:r>
            <a:endParaRPr lang="en-US" sz="1300" dirty="0"/>
          </a:p>
        </p:txBody>
      </p:sp>
      <p:sp>
        <p:nvSpPr>
          <p:cNvPr id="23" name="Text 19"/>
          <p:cNvSpPr/>
          <p:nvPr/>
        </p:nvSpPr>
        <p:spPr>
          <a:xfrm>
            <a:off x="12618720" y="3622953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1300" dirty="0"/>
          </a:p>
        </p:txBody>
      </p:sp>
      <p:sp>
        <p:nvSpPr>
          <p:cNvPr id="24" name="Shape 20"/>
          <p:cNvSpPr/>
          <p:nvPr/>
        </p:nvSpPr>
        <p:spPr>
          <a:xfrm>
            <a:off x="6073378" y="4259461"/>
            <a:ext cx="7970044" cy="10082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6238875" y="4366379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TC3</a:t>
            </a:r>
            <a:endParaRPr lang="en-US" sz="1300" dirty="0"/>
          </a:p>
        </p:txBody>
      </p:sp>
      <p:sp>
        <p:nvSpPr>
          <p:cNvPr id="26" name="Text 22"/>
          <p:cNvSpPr/>
          <p:nvPr/>
        </p:nvSpPr>
        <p:spPr>
          <a:xfrm>
            <a:off x="7836694" y="4366379"/>
            <a:ext cx="1255395" cy="79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→ 4, ₹5000 (Exceeds balance)</a:t>
            </a:r>
            <a:endParaRPr lang="en-US" sz="1300" dirty="0"/>
          </a:p>
        </p:txBody>
      </p:sp>
      <p:sp>
        <p:nvSpPr>
          <p:cNvPr id="27" name="Text 23"/>
          <p:cNvSpPr/>
          <p:nvPr/>
        </p:nvSpPr>
        <p:spPr>
          <a:xfrm>
            <a:off x="9430703" y="4366379"/>
            <a:ext cx="1255395" cy="79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Error: Insufficient balance</a:t>
            </a:r>
            <a:endParaRPr lang="en-US" sz="1300" dirty="0"/>
          </a:p>
        </p:txBody>
      </p:sp>
      <p:sp>
        <p:nvSpPr>
          <p:cNvPr id="28" name="Text 24"/>
          <p:cNvSpPr/>
          <p:nvPr/>
        </p:nvSpPr>
        <p:spPr>
          <a:xfrm>
            <a:off x="11024711" y="4366379"/>
            <a:ext cx="12553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 shown</a:t>
            </a:r>
            <a:endParaRPr lang="en-US" sz="1300" dirty="0"/>
          </a:p>
        </p:txBody>
      </p:sp>
      <p:sp>
        <p:nvSpPr>
          <p:cNvPr id="29" name="Text 25"/>
          <p:cNvSpPr/>
          <p:nvPr/>
        </p:nvSpPr>
        <p:spPr>
          <a:xfrm>
            <a:off x="12618720" y="4366379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1300" dirty="0"/>
          </a:p>
        </p:txBody>
      </p:sp>
      <p:sp>
        <p:nvSpPr>
          <p:cNvPr id="30" name="Shape 26"/>
          <p:cNvSpPr/>
          <p:nvPr/>
        </p:nvSpPr>
        <p:spPr>
          <a:xfrm>
            <a:off x="6073378" y="5267682"/>
            <a:ext cx="7970044" cy="10082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7"/>
          <p:cNvSpPr/>
          <p:nvPr/>
        </p:nvSpPr>
        <p:spPr>
          <a:xfrm>
            <a:off x="6238875" y="5374600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TC4</a:t>
            </a:r>
            <a:endParaRPr lang="en-US" sz="1300" dirty="0"/>
          </a:p>
        </p:txBody>
      </p:sp>
      <p:sp>
        <p:nvSpPr>
          <p:cNvPr id="32" name="Text 28"/>
          <p:cNvSpPr/>
          <p:nvPr/>
        </p:nvSpPr>
        <p:spPr>
          <a:xfrm>
            <a:off x="7836694" y="5374600"/>
            <a:ext cx="12553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→ 2, ₹100</a:t>
            </a:r>
            <a:endParaRPr lang="en-US" sz="1300" dirty="0"/>
          </a:p>
        </p:txBody>
      </p:sp>
      <p:sp>
        <p:nvSpPr>
          <p:cNvPr id="33" name="Text 29"/>
          <p:cNvSpPr/>
          <p:nvPr/>
        </p:nvSpPr>
        <p:spPr>
          <a:xfrm>
            <a:off x="9430703" y="5374600"/>
            <a:ext cx="1255395" cy="79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Error: Sender and receiver same</a:t>
            </a:r>
            <a:endParaRPr lang="en-US" sz="1300" dirty="0"/>
          </a:p>
        </p:txBody>
      </p:sp>
      <p:sp>
        <p:nvSpPr>
          <p:cNvPr id="34" name="Text 30"/>
          <p:cNvSpPr/>
          <p:nvPr/>
        </p:nvSpPr>
        <p:spPr>
          <a:xfrm>
            <a:off x="11024711" y="5374600"/>
            <a:ext cx="125539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 shown</a:t>
            </a:r>
            <a:endParaRPr lang="en-US" sz="1300" dirty="0"/>
          </a:p>
        </p:txBody>
      </p:sp>
      <p:sp>
        <p:nvSpPr>
          <p:cNvPr id="35" name="Text 31"/>
          <p:cNvSpPr/>
          <p:nvPr/>
        </p:nvSpPr>
        <p:spPr>
          <a:xfrm>
            <a:off x="12618720" y="5374600"/>
            <a:ext cx="125920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1300" dirty="0"/>
          </a:p>
        </p:txBody>
      </p:sp>
      <p:sp>
        <p:nvSpPr>
          <p:cNvPr id="36" name="Text 32"/>
          <p:cNvSpPr/>
          <p:nvPr/>
        </p:nvSpPr>
        <p:spPr>
          <a:xfrm>
            <a:off x="6065758" y="6469737"/>
            <a:ext cx="7985284" cy="1059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was rigorously tested with various sample test cases to ensure correct functionality and error handling. Edge cases like insufficient balance, negative/zero amounts, same sender/receiver, and page refreshes were specifically addressed to prevent inconsistencies and ensure robust transaction processing.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271" y="357307"/>
            <a:ext cx="4560451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Scope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271" y="1041083"/>
            <a:ext cx="8741926" cy="49520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3271" y="6268164"/>
            <a:ext cx="1699736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53271" y="6610112"/>
            <a:ext cx="6703933" cy="828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Banking Transaction Management System successfully demonstrates key Advanced DBMS concepts including transaction processing, concurrency control, recovery, and indexing. The integration of MySQL procedures with Flask provided a reliable and testable banking simulation, complete with essential account and log tracking functionalities.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7480816" y="6268164"/>
            <a:ext cx="1699736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80816" y="6610112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an authentication system for user login security.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480816" y="6862524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role-based access for admins and customers.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480816" y="7114937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detailed audit trails with enhanced logging and export features.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80816" y="7367349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UI/UX with a more responsive and modern frontend design.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0816" y="7619762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real-time updates using WebSockets or AJAX for transactions.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2025-05-29T07:47:00Z</dcterms:created>
  <dcterms:modified xsi:type="dcterms:W3CDTF">2025-05-29T07:47:00Z</dcterms:modified>
</cp:coreProperties>
</file>